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5" r:id="rId4"/>
    <p:sldId id="277" r:id="rId5"/>
    <p:sldId id="261" r:id="rId6"/>
    <p:sldId id="276" r:id="rId7"/>
    <p:sldId id="278" r:id="rId8"/>
    <p:sldId id="279" r:id="rId9"/>
    <p:sldId id="282" r:id="rId10"/>
    <p:sldId id="280" r:id="rId11"/>
    <p:sldId id="283" r:id="rId12"/>
    <p:sldId id="284" r:id="rId13"/>
    <p:sldId id="281" r:id="rId14"/>
    <p:sldId id="285" r:id="rId15"/>
    <p:sldId id="286" r:id="rId16"/>
    <p:sldId id="287" r:id="rId17"/>
    <p:sldId id="272" r:id="rId18"/>
    <p:sldId id="273" r:id="rId19"/>
    <p:sldId id="258" r:id="rId20"/>
    <p:sldId id="259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C5"/>
    <a:srgbClr val="008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1553"/>
  </p:normalViewPr>
  <p:slideViewPr>
    <p:cSldViewPr snapToGrid="0" snapToObjects="1">
      <p:cViewPr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361CD-6CC4-A34D-AE45-29B67002D1E6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0DAC1-562A-E942-9290-ED2D37D14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8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  <a:lvl2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2pPr>
            <a:lvl3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3pPr>
            <a:lvl4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4pPr>
            <a:lvl5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y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5440" y="5440"/>
            <a:ext cx="12192000" cy="1690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>
            <a:lvl1pPr marL="2973388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4400" b="0" i="0" kern="120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690688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2973388" indent="0" algn="ctr">
              <a:tabLst/>
              <a:defRPr b="0" i="0">
                <a:solidFill>
                  <a:schemeClr val="bg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ythonâ¢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858" y="489859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6163"/>
            <a:ext cx="10515600" cy="2590800"/>
          </a:xfrm>
        </p:spPr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  <a:lvl2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2pPr>
            <a:lvl3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3pPr>
            <a:lvl4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4pPr>
            <a:lvl5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985963"/>
            <a:ext cx="12192000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0" b="0" i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Group task:</a:t>
            </a:r>
            <a:endParaRPr lang="en-US" sz="5000" b="0" i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7D04-8BD5-C047-B9FF-9D6420E37D9D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11450-08D9-AD47-8209-26B4D4B31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rgbClr val="0087C5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38B27D04-8BD5-C047-B9FF-9D6420E37D9D}" type="datetimeFigureOut">
              <a:rPr lang="en-US" smtClean="0"/>
              <a:pPr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defRPr>
            </a:lvl1pPr>
          </a:lstStyle>
          <a:p>
            <a:fld id="{EDA11450-08D9-AD47-8209-26B4D4B318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Helvetica Neue Thin" charset="0"/>
          <a:ea typeface="Helvetica Neue Thin" charset="0"/>
          <a:cs typeface="Helvetica Neue Thi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Thin" charset="0"/>
          <a:ea typeface="Helvetica Neue Thin" charset="0"/>
          <a:cs typeface="Helvetica Neue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  <a:solidFill>
            <a:schemeClr val="accent1"/>
          </a:solidFill>
        </p:spPr>
        <p:txBody>
          <a:bodyPr anchor="b"/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Advanced oTree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2533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Helvetica Neue Thin" charset="0"/>
                <a:ea typeface="Helvetica Neue Thin" charset="0"/>
                <a:cs typeface="Helvetica Neue Thin" charset="0"/>
              </a:rPr>
              <a:t>University of Mainz</a:t>
            </a:r>
          </a:p>
          <a:p>
            <a:endParaRPr lang="en-US" sz="30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30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3000" dirty="0" smtClean="0">
                <a:latin typeface="Helvetica Neue Thin" charset="0"/>
                <a:ea typeface="Helvetica Neue Thin" charset="0"/>
                <a:cs typeface="Helvetica Neue Thin" charset="0"/>
              </a:rPr>
              <a:t>June 4-5, 2018</a:t>
            </a:r>
          </a:p>
          <a:p>
            <a:r>
              <a:rPr lang="en-US" sz="3000" dirty="0"/>
              <a:t>Custom models </a:t>
            </a:r>
            <a:r>
              <a:rPr lang="mr-IN" sz="3000" dirty="0" smtClean="0"/>
              <a:t>–</a:t>
            </a:r>
            <a:r>
              <a:rPr lang="en-US" sz="3000" dirty="0" smtClean="0"/>
              <a:t> Public Good Game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3229821" y="642938"/>
            <a:ext cx="54019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Philipp Chapkovski</a:t>
            </a:r>
          </a:p>
          <a:p>
            <a:pPr algn="ctr"/>
            <a:r>
              <a:rPr lang="en-US" sz="35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European University Institute</a:t>
            </a:r>
            <a:endParaRPr lang="en-US" sz="35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2" b="89983" l="9977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33887" y="-417419"/>
            <a:ext cx="7530684" cy="8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zip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create two dimensional arrays in Python (aka tables in normal life) using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zip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zip(a, b) </a:t>
            </a:r>
            <a:r>
              <a:rPr lang="en-US" dirty="0" smtClean="0"/>
              <a:t>creates an array with two columns, and n rows</a:t>
            </a:r>
          </a:p>
          <a:p>
            <a:r>
              <a:rPr lang="en-US" dirty="0" smtClean="0"/>
              <a:t>you can loop through them by:</a:t>
            </a:r>
          </a:p>
          <a:p>
            <a:pPr marL="0" indent="0">
              <a:buNone/>
            </a:pP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zip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mr-IN" dirty="0">
                <a:latin typeface="Courier" charset="0"/>
                <a:ea typeface="Courier" charset="0"/>
                <a:cs typeface="Courier" charset="0"/>
              </a:rPr>
            </a:br>
            <a:r>
              <a:rPr lang="mr-IN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97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Punishment page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989" y="2026666"/>
            <a:ext cx="1184601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Punishment(Page):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form_model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'player'</a:t>
            </a:r>
            <a:br>
              <a:rPr lang="en-US" sz="1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1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get_form_fields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1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'pun{}'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.format(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p.id_in_group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.player.get_others_in_group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()]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    others =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.player.get_others_in_group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    form =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.get_form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    data = </a:t>
            </a:r>
            <a:r>
              <a:rPr lang="en-US" sz="1500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zip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(others, form)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sz="1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'data'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: data}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error_message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, values):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tot_pun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500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sum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en-US" sz="1500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values.values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()])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tot_pun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&gt;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.player.punishment_endowment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: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1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'You can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\'</a:t>
            </a:r>
            <a:r>
              <a:rPr lang="en-US" sz="1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t send more than {} in </a:t>
            </a:r>
            <a:r>
              <a:rPr lang="en-US" sz="15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total'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.format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.player.punishment_endowment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1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Punishment </a:t>
            </a:r>
            <a:r>
              <a:rPr lang="en-US" dirty="0" err="1" smtClean="0"/>
              <a:t>tempate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37967" y="2073517"/>
            <a:ext cx="10280822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mr-IN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mr-IN" sz="15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sz="1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5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mr-IN" sz="1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table-hover</a:t>
            </a:r>
            <a:r>
              <a:rPr lang="mr-IN" sz="1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b="1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table-striped</a:t>
            </a:r>
            <a:r>
              <a:rPr lang="mr-IN" sz="1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thead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&lt;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tr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    &lt;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th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500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:&lt;/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th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    &lt;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th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500" dirty="0" err="1">
                <a:latin typeface="Courier" charset="0"/>
                <a:ea typeface="Courier" charset="0"/>
                <a:cs typeface="Courier" charset="0"/>
              </a:rPr>
              <a:t>Contibution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th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    &lt;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th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500" dirty="0" err="1">
                <a:latin typeface="Courier" charset="0"/>
                <a:ea typeface="Courier" charset="0"/>
                <a:cs typeface="Courier" charset="0"/>
              </a:rPr>
              <a:t>Deduction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dirty="0" err="1">
                <a:latin typeface="Courier" charset="0"/>
                <a:ea typeface="Courier" charset="0"/>
                <a:cs typeface="Courier" charset="0"/>
              </a:rPr>
              <a:t>tokens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th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tr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&lt;/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thead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{% 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mr-IN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mr-IN" sz="1500" dirty="0" err="1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sz="15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mr-IN" sz="15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mr-IN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5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%}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    &lt;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tr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        &lt;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td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500" dirty="0" err="1">
                <a:latin typeface="Courier" charset="0"/>
                <a:ea typeface="Courier" charset="0"/>
                <a:cs typeface="Courier" charset="0"/>
              </a:rPr>
              <a:t>Player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{{ </a:t>
            </a:r>
            <a:r>
              <a:rPr lang="mr-IN" sz="15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forloop</a:t>
            </a:r>
            <a:r>
              <a:rPr lang="mr-IN" sz="15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15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counter</a:t>
            </a:r>
            <a:r>
              <a:rPr lang="mr-IN" sz="15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td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        &lt;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td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&gt;{{ </a:t>
            </a:r>
            <a:r>
              <a:rPr lang="mr-IN" sz="15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mr-IN" sz="1500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sz="15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contribution</a:t>
            </a:r>
            <a:r>
              <a:rPr lang="mr-IN" sz="15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}}&lt;/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td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        &lt;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td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&gt;{% 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formfield</a:t>
            </a:r>
            <a:r>
              <a:rPr lang="mr-IN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mr-IN" sz="15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b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label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sz="1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'' 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%}&lt;/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td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tr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    {% 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endfor</a:t>
            </a:r>
            <a:r>
              <a:rPr lang="mr-IN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%}</a:t>
            </a:r>
            <a:br>
              <a:rPr lang="mr-IN" sz="1500" dirty="0">
                <a:latin typeface="Courier" charset="0"/>
                <a:ea typeface="Courier" charset="0"/>
                <a:cs typeface="Courier" charset="0"/>
              </a:rPr>
            </a:b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mr-IN" sz="1500" dirty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15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2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form fields in </a:t>
            </a:r>
            <a:r>
              <a:rPr lang="en-US" dirty="0" err="1"/>
              <a:t>vars_for_template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vars_for_template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.get_form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get field id on template: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field_name.id_for_label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}}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ForeignKey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relational </a:t>
            </a:r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761489"/>
            <a:ext cx="10652760" cy="2210323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5257800"/>
            <a:ext cx="10515600" cy="919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we can split the data sheet into two tables (Persons, Houses) and the information stops being redundant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0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ForeignKey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/>
              <a:t>relational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5257800"/>
            <a:ext cx="10515600" cy="919162"/>
          </a:xfrm>
        </p:spPr>
        <p:txBody>
          <a:bodyPr/>
          <a:lstStyle/>
          <a:p>
            <a:r>
              <a:rPr lang="en-US" dirty="0" smtClean="0"/>
              <a:t>we can split the data sheet into two tables (Persons, Houses) and the information stops being redundant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962150"/>
            <a:ext cx="6946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4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ForeignKey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/>
              <a:t>relational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3954779"/>
            <a:ext cx="10515600" cy="2222183"/>
          </a:xfrm>
        </p:spPr>
        <p:txBody>
          <a:bodyPr/>
          <a:lstStyle/>
          <a:p>
            <a:r>
              <a:rPr lang="en-US" dirty="0" smtClean="0"/>
              <a:t>class definition: structure of the data:</a:t>
            </a:r>
          </a:p>
          <a:p>
            <a:r>
              <a:rPr lang="en-US" dirty="0" smtClean="0"/>
              <a:t>class instance: the specific ‘record’ of the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761489"/>
            <a:ext cx="10652760" cy="221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Database structure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48032" y="2113005"/>
            <a:ext cx="2100649" cy="7784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Subsession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76270" y="5033318"/>
            <a:ext cx="2100649" cy="7784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23935" y="3517556"/>
            <a:ext cx="2100649" cy="77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59794" y="2162432"/>
            <a:ext cx="2100649" cy="77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Participant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39794" y="5058033"/>
            <a:ext cx="2100649" cy="7784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Group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 flipV="1">
            <a:off x="7241059" y="2551670"/>
            <a:ext cx="1618735" cy="957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6" idx="0"/>
          </p:cNvCxnSpPr>
          <p:nvPr/>
        </p:nvCxnSpPr>
        <p:spPr>
          <a:xfrm>
            <a:off x="9910119" y="2940908"/>
            <a:ext cx="16476" cy="2092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6" idx="1"/>
          </p:cNvCxnSpPr>
          <p:nvPr/>
        </p:nvCxnSpPr>
        <p:spPr>
          <a:xfrm flipV="1">
            <a:off x="3340443" y="5422556"/>
            <a:ext cx="5535827" cy="2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02475" y="2907957"/>
            <a:ext cx="16476" cy="2092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385751" y="4291914"/>
            <a:ext cx="1734065" cy="7743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>
            <a:off x="3336324" y="2879124"/>
            <a:ext cx="5511114" cy="2347784"/>
          </a:xfrm>
          <a:prstGeom prst="curvedConnector3">
            <a:avLst>
              <a:gd name="adj1" fmla="val 197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3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849" y="1825625"/>
            <a:ext cx="117018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otree.models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import Session, Participant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Intro(Page):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cursession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Session.objects.get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.session.pk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participants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cursession.participant_set.all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participants: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p.code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i="1" dirty="0">
                <a:latin typeface="Courier" charset="0"/>
                <a:ea typeface="Courier" charset="0"/>
                <a:cs typeface="Courier" charset="0"/>
              </a:rPr>
              <a:t># Results in the same output as:</a:t>
            </a:r>
            <a:br>
              <a:rPr lang="en-US" sz="2000" i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i="1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.session.get_participants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():</a:t>
            </a:r>
            <a:br>
              <a:rPr lang="en-US" sz="20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p.code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5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1: Contribution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962193"/>
              </p:ext>
            </p:extLst>
          </p:nvPr>
        </p:nvGraphicFramePr>
        <p:xfrm>
          <a:off x="838200" y="1825625"/>
          <a:ext cx="10515600" cy="1952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469001">
                <a:tc>
                  <a:txBody>
                    <a:bodyPr/>
                    <a:lstStyle/>
                    <a:p>
                      <a:r>
                        <a:rPr lang="en-US" dirty="0" smtClean="0"/>
                        <a:t>Player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Payoff after Stage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6159" y="4382219"/>
            <a:ext cx="1789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Endowment: 100</a:t>
            </a:r>
          </a:p>
          <a:p>
            <a:r>
              <a:rPr lang="en-US" dirty="0" smtClean="0"/>
              <a:t>Coefficient: 1.6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1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PGG with punishment 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stages:</a:t>
            </a:r>
          </a:p>
          <a:p>
            <a:pPr lvl="1"/>
            <a:r>
              <a:rPr lang="en-US" dirty="0" smtClean="0"/>
              <a:t>Contribution</a:t>
            </a:r>
          </a:p>
          <a:p>
            <a:pPr lvl="1"/>
            <a:r>
              <a:rPr lang="en-US" dirty="0" smtClean="0"/>
              <a:t>Punishment</a:t>
            </a:r>
          </a:p>
          <a:p>
            <a:r>
              <a:rPr lang="en-US" dirty="0" smtClean="0"/>
              <a:t>at Punishment stage participants observe decisions at Contribution stage.</a:t>
            </a:r>
          </a:p>
          <a:p>
            <a:r>
              <a:rPr lang="en-US" dirty="0" smtClean="0"/>
              <a:t>They can’t spend more than they have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4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2: Punishment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41583"/>
              </p:ext>
            </p:extLst>
          </p:nvPr>
        </p:nvGraphicFramePr>
        <p:xfrm>
          <a:off x="838200" y="1825625"/>
          <a:ext cx="10515600" cy="2694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469001">
                <a:tc>
                  <a:txBody>
                    <a:bodyPr/>
                    <a:lstStyle/>
                    <a:p>
                      <a:r>
                        <a:rPr lang="en-US" dirty="0" smtClean="0"/>
                        <a:t>Sender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6403" y="5230358"/>
            <a:ext cx="3313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punishment endowment: 20</a:t>
            </a:r>
          </a:p>
          <a:p>
            <a:r>
              <a:rPr lang="en-US" dirty="0" smtClean="0"/>
              <a:t>Punishment factor: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model linking senders and receivers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class </a:t>
            </a:r>
            <a:r>
              <a:rPr lang="en-US" dirty="0"/>
              <a:t>Punishment(</a:t>
            </a:r>
            <a:r>
              <a:rPr lang="en-US" dirty="0" err="1"/>
              <a:t>djmodels.Model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sender = </a:t>
            </a:r>
            <a:r>
              <a:rPr lang="en-US" dirty="0" err="1"/>
              <a:t>djmodels.ForeignKey</a:t>
            </a:r>
            <a:r>
              <a:rPr lang="en-US" dirty="0"/>
              <a:t>(</a:t>
            </a:r>
            <a:r>
              <a:rPr lang="en-US" dirty="0"/>
              <a:t>to</a:t>
            </a:r>
            <a:r>
              <a:rPr lang="en-US" dirty="0"/>
              <a:t>=Player, </a:t>
            </a:r>
            <a:r>
              <a:rPr lang="en-US" dirty="0" err="1"/>
              <a:t>related_name</a:t>
            </a:r>
            <a:r>
              <a:rPr lang="en-US" dirty="0"/>
              <a:t>=</a:t>
            </a:r>
            <a:r>
              <a:rPr lang="en-US" b="1" dirty="0"/>
              <a:t>'</a:t>
            </a:r>
            <a:r>
              <a:rPr lang="en-US" b="1" dirty="0" err="1"/>
              <a:t>punishments_sent</a:t>
            </a:r>
            <a:r>
              <a:rPr lang="en-US" b="1" dirty="0"/>
              <a:t>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receiver = </a:t>
            </a:r>
            <a:r>
              <a:rPr lang="en-US" dirty="0" err="1"/>
              <a:t>djmodels.ForeignKey</a:t>
            </a:r>
            <a:r>
              <a:rPr lang="en-US" dirty="0"/>
              <a:t>(</a:t>
            </a:r>
            <a:r>
              <a:rPr lang="en-US" dirty="0"/>
              <a:t>to</a:t>
            </a:r>
            <a:r>
              <a:rPr lang="en-US" dirty="0"/>
              <a:t>=Player, </a:t>
            </a:r>
            <a:r>
              <a:rPr lang="en-US" dirty="0" err="1"/>
              <a:t>related_name</a:t>
            </a:r>
            <a:r>
              <a:rPr lang="en-US" dirty="0"/>
              <a:t>=</a:t>
            </a:r>
            <a:r>
              <a:rPr lang="en-US" b="1" dirty="0"/>
              <a:t>'</a:t>
            </a:r>
            <a:r>
              <a:rPr lang="en-US" b="1" dirty="0" err="1"/>
              <a:t>punishments_received</a:t>
            </a:r>
            <a:r>
              <a:rPr lang="en-US" b="1" dirty="0"/>
              <a:t>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amount = </a:t>
            </a:r>
            <a:r>
              <a:rPr lang="en-US" dirty="0" err="1"/>
              <a:t>models.IntegerField</a:t>
            </a:r>
            <a:r>
              <a:rPr lang="en-US" dirty="0"/>
              <a:t>(</a:t>
            </a:r>
            <a:r>
              <a:rPr lang="en-US" dirty="0"/>
              <a:t>null</a:t>
            </a:r>
            <a:r>
              <a:rPr lang="en-US" dirty="0"/>
              <a:t>=</a:t>
            </a:r>
            <a:r>
              <a:rPr lang="en-US" b="1" dirty="0"/>
              <a:t>True</a:t>
            </a:r>
            <a:r>
              <a:rPr lang="en-US" dirty="0"/>
              <a:t>, 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punishment 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class </a:t>
            </a:r>
            <a:r>
              <a:rPr lang="en-US" dirty="0" err="1"/>
              <a:t>Subsession</a:t>
            </a:r>
            <a:r>
              <a:rPr lang="en-US" dirty="0"/>
              <a:t>(</a:t>
            </a:r>
            <a:r>
              <a:rPr lang="en-US" dirty="0" err="1"/>
              <a:t>BaseSubsession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creating_session</a:t>
            </a:r>
            <a:r>
              <a:rPr lang="en-US" dirty="0"/>
              <a:t>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for </a:t>
            </a:r>
            <a:r>
              <a:rPr lang="en-US" dirty="0"/>
              <a:t>p </a:t>
            </a:r>
            <a:r>
              <a:rPr lang="en-US" b="1" dirty="0"/>
              <a:t>in </a:t>
            </a:r>
            <a:r>
              <a:rPr lang="en-US" dirty="0" err="1"/>
              <a:t>self</a:t>
            </a:r>
            <a:r>
              <a:rPr lang="en-US" dirty="0" err="1"/>
              <a:t>.get_players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/>
              <a:t>for </a:t>
            </a:r>
            <a:r>
              <a:rPr lang="en-US" dirty="0"/>
              <a:t>o </a:t>
            </a:r>
            <a:r>
              <a:rPr lang="en-US" b="1" dirty="0"/>
              <a:t>in </a:t>
            </a:r>
            <a:r>
              <a:rPr lang="en-US" dirty="0" err="1"/>
              <a:t>p.get_others_in_group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Punishment.objects.create</a:t>
            </a:r>
            <a:r>
              <a:rPr lang="en-US" dirty="0"/>
              <a:t>(</a:t>
            </a:r>
            <a:r>
              <a:rPr lang="en-US" dirty="0"/>
              <a:t>sender</a:t>
            </a:r>
            <a:r>
              <a:rPr lang="en-US" dirty="0"/>
              <a:t>=p, </a:t>
            </a:r>
            <a:r>
              <a:rPr lang="en-US" dirty="0"/>
              <a:t>receiver</a:t>
            </a:r>
            <a:r>
              <a:rPr lang="en-US" dirty="0"/>
              <a:t>=o, 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9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max punishment payoff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 </a:t>
            </a:r>
            <a:r>
              <a:rPr lang="en-US" dirty="0"/>
              <a:t>Player(</a:t>
            </a:r>
            <a:r>
              <a:rPr lang="en-US" dirty="0" err="1"/>
              <a:t>BasePlayer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set_punishment_endowment</a:t>
            </a:r>
            <a:r>
              <a:rPr lang="en-US" dirty="0"/>
              <a:t>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assert </a:t>
            </a:r>
            <a:r>
              <a:rPr lang="en-US" dirty="0" err="1"/>
              <a:t>self</a:t>
            </a:r>
            <a:r>
              <a:rPr lang="en-US" dirty="0" err="1"/>
              <a:t>.pd_payoff</a:t>
            </a:r>
            <a:r>
              <a:rPr lang="en-US" dirty="0"/>
              <a:t> </a:t>
            </a:r>
            <a:r>
              <a:rPr lang="en-US" b="1" dirty="0"/>
              <a:t>is not None</a:t>
            </a:r>
            <a:r>
              <a:rPr lang="en-US" dirty="0"/>
              <a:t>, </a:t>
            </a:r>
            <a:r>
              <a:rPr lang="en-US" b="1" dirty="0"/>
              <a:t>'You have to set </a:t>
            </a:r>
            <a:r>
              <a:rPr lang="en-US" b="1" dirty="0" err="1"/>
              <a:t>pd_payoff</a:t>
            </a:r>
            <a:r>
              <a:rPr lang="en-US" b="1" dirty="0"/>
              <a:t> before setting punishment endowment'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dirty="0" err="1"/>
              <a:t>self</a:t>
            </a:r>
            <a:r>
              <a:rPr lang="en-US" dirty="0" err="1"/>
              <a:t>.punishment_endowment</a:t>
            </a:r>
            <a:r>
              <a:rPr lang="en-US" dirty="0"/>
              <a:t> = </a:t>
            </a:r>
            <a:r>
              <a:rPr lang="en-US" dirty="0"/>
              <a:t>min</a:t>
            </a:r>
            <a:r>
              <a:rPr lang="en-US" dirty="0"/>
              <a:t>(</a:t>
            </a:r>
            <a:r>
              <a:rPr lang="en-US" dirty="0" err="1"/>
              <a:t>self</a:t>
            </a:r>
            <a:r>
              <a:rPr lang="en-US" dirty="0" err="1"/>
              <a:t>.pd_payoff</a:t>
            </a:r>
            <a:r>
              <a:rPr lang="en-US" dirty="0"/>
              <a:t>, </a:t>
            </a:r>
            <a:r>
              <a:rPr lang="en-US" dirty="0" err="1"/>
              <a:t>Constants.punishment_endowment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Formset</a:t>
            </a:r>
            <a:r>
              <a:rPr lang="en-US" dirty="0" smtClean="0"/>
              <a:t> 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create a new file called forms. there we make our </a:t>
            </a:r>
            <a:r>
              <a:rPr lang="en-US" dirty="0" err="1" smtClean="0"/>
              <a:t>formset</a:t>
            </a:r>
            <a:r>
              <a:rPr lang="en-US" dirty="0" smtClean="0"/>
              <a:t> factory:</a:t>
            </a:r>
          </a:p>
          <a:p>
            <a:r>
              <a:rPr lang="mr-IN" dirty="0" err="1"/>
              <a:t>PFormset</a:t>
            </a:r>
            <a:r>
              <a:rPr lang="mr-IN" dirty="0"/>
              <a:t> = </a:t>
            </a:r>
            <a:r>
              <a:rPr lang="mr-IN" dirty="0" err="1"/>
              <a:t>inlineformset_factory</a:t>
            </a:r>
            <a:r>
              <a:rPr lang="mr-IN" dirty="0"/>
              <a:t>(</a:t>
            </a:r>
            <a:r>
              <a:rPr lang="mr-IN" dirty="0" err="1"/>
              <a:t>Player</a:t>
            </a:r>
            <a:r>
              <a:rPr lang="mr-IN" dirty="0"/>
              <a:t>, </a:t>
            </a:r>
            <a:r>
              <a:rPr lang="mr-IN" dirty="0" err="1"/>
              <a:t>Punishment</a:t>
            </a:r>
            <a:r>
              <a:rPr lang="mr-IN" dirty="0"/>
              <a:t>,</a:t>
            </a:r>
            <a:br>
              <a:rPr lang="mr-IN" dirty="0"/>
            </a:br>
            <a:r>
              <a:rPr lang="mr-IN" dirty="0"/>
              <a:t>                                 </a:t>
            </a:r>
            <a:r>
              <a:rPr lang="mr-IN" dirty="0" err="1"/>
              <a:t>formset</a:t>
            </a:r>
            <a:r>
              <a:rPr lang="mr-IN" dirty="0"/>
              <a:t>=</a:t>
            </a:r>
            <a:r>
              <a:rPr lang="mr-IN" dirty="0" err="1"/>
              <a:t>PunishmentFormset</a:t>
            </a:r>
            <a:r>
              <a:rPr lang="mr-IN" dirty="0"/>
              <a:t>,</a:t>
            </a:r>
            <a:br>
              <a:rPr lang="mr-IN" dirty="0"/>
            </a:br>
            <a:r>
              <a:rPr lang="mr-IN" dirty="0"/>
              <a:t>                                 </a:t>
            </a:r>
            <a:r>
              <a:rPr lang="mr-IN" dirty="0" err="1"/>
              <a:t>extra</a:t>
            </a:r>
            <a:r>
              <a:rPr lang="mr-IN" dirty="0"/>
              <a:t>=</a:t>
            </a:r>
            <a:r>
              <a:rPr lang="mr-IN" dirty="0"/>
              <a:t>0</a:t>
            </a:r>
            <a:r>
              <a:rPr lang="mr-IN" dirty="0"/>
              <a:t>,</a:t>
            </a:r>
            <a:br>
              <a:rPr lang="mr-IN" dirty="0"/>
            </a:br>
            <a:r>
              <a:rPr lang="mr-IN" dirty="0"/>
              <a:t>                                 </a:t>
            </a:r>
            <a:r>
              <a:rPr lang="mr-IN" dirty="0" err="1"/>
              <a:t>can_delete</a:t>
            </a:r>
            <a:r>
              <a:rPr lang="mr-IN" dirty="0"/>
              <a:t>=</a:t>
            </a:r>
            <a:r>
              <a:rPr lang="mr-IN" b="1" dirty="0" err="1"/>
              <a:t>False</a:t>
            </a:r>
            <a:r>
              <a:rPr lang="mr-IN" dirty="0"/>
              <a:t>,</a:t>
            </a:r>
            <a:br>
              <a:rPr lang="mr-IN" dirty="0"/>
            </a:br>
            <a:r>
              <a:rPr lang="mr-IN" dirty="0"/>
              <a:t>                                 </a:t>
            </a:r>
            <a:r>
              <a:rPr lang="mr-IN" dirty="0" err="1"/>
              <a:t>fk_name</a:t>
            </a:r>
            <a:r>
              <a:rPr lang="mr-IN" dirty="0"/>
              <a:t>=</a:t>
            </a:r>
            <a:r>
              <a:rPr lang="mr-IN" b="1" dirty="0"/>
              <a:t>'</a:t>
            </a:r>
            <a:r>
              <a:rPr lang="mr-IN" b="1" dirty="0" err="1"/>
              <a:t>sender</a:t>
            </a:r>
            <a:r>
              <a:rPr lang="mr-IN" b="1" dirty="0"/>
              <a:t>'</a:t>
            </a:r>
            <a:r>
              <a:rPr lang="mr-IN" dirty="0"/>
              <a:t>,</a:t>
            </a:r>
            <a:br>
              <a:rPr lang="mr-IN" dirty="0"/>
            </a:br>
            <a:r>
              <a:rPr lang="mr-IN" dirty="0"/>
              <a:t>                                 </a:t>
            </a:r>
            <a:r>
              <a:rPr lang="mr-IN" dirty="0" err="1"/>
              <a:t>fields</a:t>
            </a:r>
            <a:r>
              <a:rPr lang="mr-IN" dirty="0"/>
              <a:t>=[</a:t>
            </a:r>
            <a:r>
              <a:rPr lang="mr-IN" b="1" dirty="0"/>
              <a:t>'</a:t>
            </a:r>
            <a:r>
              <a:rPr lang="mr-IN" b="1" dirty="0" err="1"/>
              <a:t>amount</a:t>
            </a:r>
            <a:r>
              <a:rPr lang="mr-IN" b="1" dirty="0"/>
              <a:t>'</a:t>
            </a:r>
            <a:r>
              <a:rPr lang="mr-IN" dirty="0"/>
              <a:t>])</a:t>
            </a:r>
            <a:br>
              <a:rPr lang="mr-IN" dirty="0"/>
            </a:br>
            <a:r>
              <a:rPr lang="en-US" dirty="0" err="1" smtClean="0"/>
              <a:t>formset</a:t>
            </a:r>
            <a:r>
              <a:rPr lang="en-US" dirty="0" smtClean="0"/>
              <a:t> </a:t>
            </a:r>
            <a:r>
              <a:rPr lang="en-US" dirty="0" err="1" smtClean="0"/>
              <a:t>paratemeter</a:t>
            </a:r>
            <a:r>
              <a:rPr lang="en-US" dirty="0" smtClean="0"/>
              <a:t> is NOT necessary.</a:t>
            </a:r>
          </a:p>
          <a:p>
            <a:r>
              <a:rPr lang="en-US" dirty="0" smtClean="0"/>
              <a:t>we need it to check that amount of total punishments is less than punishment endowment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08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class </a:t>
            </a:r>
            <a:r>
              <a:rPr lang="en-US" dirty="0" err="1"/>
              <a:t>PunishmentFormset</a:t>
            </a:r>
            <a:r>
              <a:rPr lang="en-US" dirty="0"/>
              <a:t>(</a:t>
            </a:r>
            <a:r>
              <a:rPr lang="en-US" dirty="0" err="1"/>
              <a:t>BaseInlineFormSet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clean(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/>
              <a:t>super</a:t>
            </a:r>
            <a:r>
              <a:rPr lang="en-US" dirty="0"/>
              <a:t>().clean()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if </a:t>
            </a:r>
            <a:r>
              <a:rPr lang="en-US" dirty="0"/>
              <a:t>any</a:t>
            </a:r>
            <a:r>
              <a:rPr lang="en-US" dirty="0"/>
              <a:t>(</a:t>
            </a:r>
            <a:r>
              <a:rPr lang="en-US" dirty="0" err="1"/>
              <a:t>self</a:t>
            </a:r>
            <a:r>
              <a:rPr lang="en-US" dirty="0" err="1"/>
              <a:t>.errors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/>
              <a:t>return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dirty="0"/>
              <a:t>amounts = []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punishment_endowment</a:t>
            </a:r>
            <a:r>
              <a:rPr lang="en-US" dirty="0"/>
              <a:t> = </a:t>
            </a:r>
            <a:r>
              <a:rPr lang="en-US" dirty="0" err="1"/>
              <a:t>self</a:t>
            </a:r>
            <a:r>
              <a:rPr lang="en-US" dirty="0" err="1"/>
              <a:t>.instance.punishment_endowment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for </a:t>
            </a:r>
            <a:r>
              <a:rPr lang="en-US" dirty="0"/>
              <a:t>form </a:t>
            </a:r>
            <a:r>
              <a:rPr lang="en-US" b="1" dirty="0"/>
              <a:t>in </a:t>
            </a:r>
            <a:r>
              <a:rPr lang="en-US" dirty="0" err="1"/>
              <a:t>self</a:t>
            </a:r>
            <a:r>
              <a:rPr lang="en-US" dirty="0" err="1"/>
              <a:t>.forms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amounts.append</a:t>
            </a:r>
            <a:r>
              <a:rPr lang="en-US" dirty="0"/>
              <a:t>(</a:t>
            </a:r>
            <a:r>
              <a:rPr lang="en-US" dirty="0" err="1"/>
              <a:t>form.cleaned_data</a:t>
            </a:r>
            <a:r>
              <a:rPr lang="en-US" dirty="0"/>
              <a:t>[</a:t>
            </a:r>
            <a:r>
              <a:rPr lang="en-US" b="1" dirty="0"/>
              <a:t>'amount'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if </a:t>
            </a:r>
            <a:r>
              <a:rPr lang="en-US" dirty="0"/>
              <a:t>sum</a:t>
            </a:r>
            <a:r>
              <a:rPr lang="en-US" dirty="0"/>
              <a:t>(amounts) &gt; </a:t>
            </a:r>
            <a:r>
              <a:rPr lang="en-US" dirty="0" err="1"/>
              <a:t>punishment_endowment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/>
              <a:t>raise </a:t>
            </a:r>
            <a:r>
              <a:rPr lang="en-US" dirty="0" err="1"/>
              <a:t>ValidationError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b="1" dirty="0"/>
              <a:t>"In total you can't send more than {endowment} </a:t>
            </a:r>
            <a:r>
              <a:rPr lang="en-US" b="1" dirty="0" err="1"/>
              <a:t>points!"</a:t>
            </a:r>
            <a:r>
              <a:rPr lang="en-US" dirty="0" err="1"/>
              <a:t>.format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        </a:t>
            </a:r>
            <a:r>
              <a:rPr lang="en-US" dirty="0"/>
              <a:t>endowment</a:t>
            </a:r>
            <a:r>
              <a:rPr lang="en-US" dirty="0"/>
              <a:t>=</a:t>
            </a:r>
            <a:r>
              <a:rPr lang="en-US" dirty="0" err="1"/>
              <a:t>punishment_endowment</a:t>
            </a:r>
            <a:r>
              <a:rPr lang="en-US" dirty="0"/>
              <a:t>))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8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oTree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page (and many </a:t>
            </a:r>
            <a:r>
              <a:rPr lang="en-US" i="1" dirty="0" smtClean="0"/>
              <a:t>views </a:t>
            </a:r>
            <a:r>
              <a:rPr lang="en-US" dirty="0" smtClean="0"/>
              <a:t>in Django) has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get </a:t>
            </a:r>
            <a:r>
              <a:rPr lang="en-US" dirty="0" smtClean="0"/>
              <a:t>and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post</a:t>
            </a:r>
            <a:r>
              <a:rPr lang="en-US" dirty="0" smtClean="0"/>
              <a:t> methods</a:t>
            </a:r>
          </a:p>
          <a:p>
            <a:r>
              <a:rPr lang="en-US" dirty="0" smtClean="0"/>
              <a:t>They are executed when a page is shown, and when the form is submitted correspondingly</a:t>
            </a:r>
          </a:p>
          <a:p>
            <a:r>
              <a:rPr lang="en-US" dirty="0" smtClean="0"/>
              <a:t>on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get </a:t>
            </a:r>
            <a:r>
              <a:rPr lang="en-US" dirty="0" smtClean="0"/>
              <a:t>oTree checks the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is_displayed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and redirects further if it is false</a:t>
            </a:r>
          </a:p>
          <a:p>
            <a:r>
              <a:rPr lang="en-US" dirty="0"/>
              <a:t>on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post </a:t>
            </a:r>
            <a:r>
              <a:rPr lang="en-US" dirty="0" smtClean="0"/>
              <a:t>oTree </a:t>
            </a:r>
            <a:r>
              <a:rPr lang="en-US" dirty="0"/>
              <a:t>checks the </a:t>
            </a:r>
            <a:r>
              <a:rPr lang="en-US" dirty="0" smtClean="0"/>
              <a:t>errors in a form, executes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before_next_page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/>
              <a:t>and </a:t>
            </a:r>
            <a:r>
              <a:rPr lang="en-US" dirty="0"/>
              <a:t>redirects </a:t>
            </a:r>
            <a:r>
              <a:rPr lang="en-US" dirty="0" smtClean="0"/>
              <a:t>further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6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Punishment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class </a:t>
            </a:r>
            <a:r>
              <a:rPr lang="en-US" dirty="0"/>
              <a:t>Punishment(Page):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vars_for_template</a:t>
            </a:r>
            <a:r>
              <a:rPr lang="en-US" dirty="0"/>
              <a:t>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return </a:t>
            </a:r>
            <a:r>
              <a:rPr lang="en-US" dirty="0"/>
              <a:t>{</a:t>
            </a:r>
            <a:r>
              <a:rPr lang="en-US" b="1" dirty="0"/>
              <a:t>'</a:t>
            </a:r>
            <a:r>
              <a:rPr lang="en-US" b="1" dirty="0" err="1"/>
              <a:t>formset</a:t>
            </a:r>
            <a:r>
              <a:rPr lang="en-US" b="1" dirty="0"/>
              <a:t>'</a:t>
            </a:r>
            <a:r>
              <a:rPr lang="en-US" dirty="0"/>
              <a:t>: </a:t>
            </a:r>
            <a:r>
              <a:rPr lang="en-US" dirty="0" err="1"/>
              <a:t>PFormset</a:t>
            </a:r>
            <a:r>
              <a:rPr lang="en-US" dirty="0"/>
              <a:t>(</a:t>
            </a:r>
            <a:r>
              <a:rPr lang="en-US" dirty="0"/>
              <a:t>instance</a:t>
            </a:r>
            <a:r>
              <a:rPr lang="en-US" dirty="0"/>
              <a:t>=</a:t>
            </a:r>
            <a:r>
              <a:rPr lang="en-US" dirty="0" err="1"/>
              <a:t>self</a:t>
            </a:r>
            <a:r>
              <a:rPr lang="en-US" dirty="0" err="1"/>
              <a:t>.player</a:t>
            </a:r>
            <a:r>
              <a:rPr lang="en-US" dirty="0"/>
              <a:t>)}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/>
              <a:t>post(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context = </a:t>
            </a:r>
            <a:r>
              <a:rPr lang="en-US" dirty="0"/>
              <a:t>super</a:t>
            </a:r>
            <a:r>
              <a:rPr lang="en-US" dirty="0"/>
              <a:t>().</a:t>
            </a:r>
            <a:r>
              <a:rPr lang="en-US" dirty="0" err="1"/>
              <a:t>get_context_data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formset</a:t>
            </a:r>
            <a:r>
              <a:rPr lang="en-US" dirty="0"/>
              <a:t> = </a:t>
            </a:r>
            <a:r>
              <a:rPr lang="en-US" dirty="0" err="1"/>
              <a:t>PFormset</a:t>
            </a:r>
            <a:r>
              <a:rPr lang="en-US" dirty="0"/>
              <a:t>(</a:t>
            </a:r>
            <a:r>
              <a:rPr lang="en-US" dirty="0" err="1"/>
              <a:t>self</a:t>
            </a:r>
            <a:r>
              <a:rPr lang="en-US" dirty="0" err="1"/>
              <a:t>.request.POST</a:t>
            </a:r>
            <a:r>
              <a:rPr lang="en-US" dirty="0"/>
              <a:t>, </a:t>
            </a:r>
            <a:r>
              <a:rPr lang="en-US" dirty="0"/>
              <a:t>instance</a:t>
            </a:r>
            <a:r>
              <a:rPr lang="en-US" dirty="0"/>
              <a:t>=</a:t>
            </a:r>
            <a:r>
              <a:rPr lang="en-US" dirty="0" err="1"/>
              <a:t>self</a:t>
            </a:r>
            <a:r>
              <a:rPr lang="en-US" dirty="0" err="1"/>
              <a:t>.player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context[</a:t>
            </a:r>
            <a:r>
              <a:rPr lang="en-US" b="1" dirty="0"/>
              <a:t>'</a:t>
            </a:r>
            <a:r>
              <a:rPr lang="en-US" b="1" dirty="0" err="1"/>
              <a:t>formset</a:t>
            </a:r>
            <a:r>
              <a:rPr lang="en-US" b="1" dirty="0"/>
              <a:t>'</a:t>
            </a:r>
            <a:r>
              <a:rPr lang="en-US" dirty="0"/>
              <a:t>] = </a:t>
            </a:r>
            <a:r>
              <a:rPr lang="en-US" dirty="0" err="1"/>
              <a:t>formset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context[</a:t>
            </a:r>
            <a:r>
              <a:rPr lang="en-US" b="1" dirty="0"/>
              <a:t>'form'</a:t>
            </a:r>
            <a:r>
              <a:rPr lang="en-US" dirty="0"/>
              <a:t>] = </a:t>
            </a:r>
            <a:r>
              <a:rPr lang="en-US" dirty="0" err="1"/>
              <a:t>self</a:t>
            </a:r>
            <a:r>
              <a:rPr lang="en-US" dirty="0" err="1"/>
              <a:t>.get_form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if </a:t>
            </a:r>
            <a:r>
              <a:rPr lang="en-US" dirty="0" err="1"/>
              <a:t>formset.is_valid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allpuns</a:t>
            </a:r>
            <a:r>
              <a:rPr lang="en-US" dirty="0"/>
              <a:t> </a:t>
            </a:r>
            <a:r>
              <a:rPr lang="en-US" dirty="0"/>
              <a:t>= </a:t>
            </a:r>
            <a:r>
              <a:rPr lang="en-US" dirty="0" err="1"/>
              <a:t>formset.save</a:t>
            </a:r>
            <a:r>
              <a:rPr lang="en-US" dirty="0"/>
              <a:t>(</a:t>
            </a:r>
            <a:r>
              <a:rPr lang="en-US" dirty="0"/>
              <a:t>commit</a:t>
            </a:r>
            <a:r>
              <a:rPr lang="en-US" dirty="0"/>
              <a:t>=</a:t>
            </a:r>
            <a:r>
              <a:rPr lang="en-US" b="1" dirty="0"/>
              <a:t>True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else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/>
              <a:t>return </a:t>
            </a:r>
            <a:r>
              <a:rPr lang="en-US" dirty="0" err="1"/>
              <a:t>self</a:t>
            </a:r>
            <a:r>
              <a:rPr lang="en-US" dirty="0" err="1"/>
              <a:t>.render_to_response</a:t>
            </a:r>
            <a:r>
              <a:rPr lang="en-US" dirty="0"/>
              <a:t>(context)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return </a:t>
            </a:r>
            <a:r>
              <a:rPr lang="en-US" dirty="0"/>
              <a:t>super</a:t>
            </a:r>
            <a:r>
              <a:rPr lang="en-US" dirty="0"/>
              <a:t>().post()</a:t>
            </a:r>
          </a:p>
        </p:txBody>
      </p:sp>
    </p:spTree>
    <p:extLst>
      <p:ext uri="{BB962C8B-B14F-4D97-AF65-F5344CB8AC3E}">
        <p14:creationId xmlns:p14="http://schemas.microsoft.com/office/powerpoint/2010/main" val="2512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everyone has made punishment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class </a:t>
            </a:r>
            <a:r>
              <a:rPr lang="en-US" dirty="0" err="1"/>
              <a:t>AfterPunishmentWP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after_all_players_arrive</a:t>
            </a:r>
            <a:r>
              <a:rPr lang="en-US" dirty="0"/>
              <a:t>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</a:t>
            </a:r>
            <a:r>
              <a:rPr lang="en-US" dirty="0" err="1"/>
              <a:t>.group.set_punishments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for </a:t>
            </a:r>
            <a:r>
              <a:rPr lang="en-US" dirty="0"/>
              <a:t>p </a:t>
            </a:r>
            <a:r>
              <a:rPr lang="en-US" b="1" dirty="0"/>
              <a:t>in </a:t>
            </a:r>
            <a:r>
              <a:rPr lang="en-US" dirty="0" err="1"/>
              <a:t>self</a:t>
            </a:r>
            <a:r>
              <a:rPr lang="en-US" dirty="0" err="1"/>
              <a:t>.group.get_players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p.set_payoff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5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punishment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class </a:t>
            </a:r>
            <a:r>
              <a:rPr lang="en-US" dirty="0"/>
              <a:t>Group(</a:t>
            </a:r>
            <a:r>
              <a:rPr lang="en-US" dirty="0" err="1"/>
              <a:t>BaseGroup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set_punishments</a:t>
            </a:r>
            <a:r>
              <a:rPr lang="en-US" dirty="0"/>
              <a:t>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for </a:t>
            </a:r>
            <a:r>
              <a:rPr lang="en-US" dirty="0"/>
              <a:t>p </a:t>
            </a:r>
            <a:r>
              <a:rPr lang="en-US" b="1" dirty="0"/>
              <a:t>in </a:t>
            </a:r>
            <a:r>
              <a:rPr lang="en-US" dirty="0" err="1"/>
              <a:t>self</a:t>
            </a:r>
            <a:r>
              <a:rPr lang="en-US" dirty="0" err="1"/>
              <a:t>.get_players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p.set_punishment</a:t>
            </a:r>
            <a:r>
              <a:rPr lang="en-US" dirty="0"/>
              <a:t>()</a:t>
            </a:r>
            <a:endParaRPr lang="en-US" b="1" dirty="0" smtClean="0"/>
          </a:p>
          <a:p>
            <a:r>
              <a:rPr lang="en-US" b="1" dirty="0" smtClean="0"/>
              <a:t>class </a:t>
            </a:r>
            <a:r>
              <a:rPr lang="en-US" dirty="0"/>
              <a:t>Player(</a:t>
            </a:r>
            <a:r>
              <a:rPr lang="en-US" dirty="0" err="1"/>
              <a:t>BasePlayer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mr-IN" dirty="0" smtClean="0"/>
              <a:t>…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set_punishment</a:t>
            </a:r>
            <a:r>
              <a:rPr lang="en-US" dirty="0"/>
              <a:t>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</a:t>
            </a:r>
            <a:r>
              <a:rPr lang="en-US" dirty="0" err="1"/>
              <a:t>.punishment_sent</a:t>
            </a:r>
            <a:r>
              <a:rPr lang="en-US" dirty="0"/>
              <a:t> = </a:t>
            </a:r>
            <a:r>
              <a:rPr lang="en-US" dirty="0"/>
              <a:t>sum</a:t>
            </a:r>
            <a:r>
              <a:rPr lang="en-US" dirty="0"/>
              <a:t>([</a:t>
            </a:r>
            <a:r>
              <a:rPr lang="en-US" dirty="0" err="1"/>
              <a:t>i.amount</a:t>
            </a:r>
            <a:r>
              <a:rPr lang="en-US" dirty="0"/>
              <a:t> </a:t>
            </a:r>
            <a:r>
              <a:rPr lang="en-US" b="1" dirty="0"/>
              <a:t>for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in </a:t>
            </a:r>
            <a:r>
              <a:rPr lang="en-US" dirty="0" err="1"/>
              <a:t>self</a:t>
            </a:r>
            <a:r>
              <a:rPr lang="en-US" dirty="0" err="1"/>
              <a:t>.punishments_sent.all</a:t>
            </a:r>
            <a:r>
              <a:rPr lang="en-US" dirty="0"/>
              <a:t>()])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</a:t>
            </a:r>
            <a:r>
              <a:rPr lang="en-US" dirty="0" err="1"/>
              <a:t>.punishment_received</a:t>
            </a:r>
            <a:r>
              <a:rPr lang="en-US" dirty="0"/>
              <a:t> = </a:t>
            </a:r>
            <a:r>
              <a:rPr lang="en-US" dirty="0"/>
              <a:t>sum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    [</a:t>
            </a:r>
            <a:r>
              <a:rPr lang="en-US" dirty="0" err="1"/>
              <a:t>i.amount</a:t>
            </a:r>
            <a:r>
              <a:rPr lang="en-US" dirty="0"/>
              <a:t> </a:t>
            </a:r>
            <a:r>
              <a:rPr lang="en-US" b="1" dirty="0"/>
              <a:t>for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in </a:t>
            </a:r>
            <a:r>
              <a:rPr lang="en-US" dirty="0" err="1"/>
              <a:t>self</a:t>
            </a:r>
            <a:r>
              <a:rPr lang="en-US" dirty="0" err="1"/>
              <a:t>.punishments_received.all</a:t>
            </a:r>
            <a:r>
              <a:rPr lang="en-US" dirty="0"/>
              <a:t>()]) * </a:t>
            </a:r>
            <a:r>
              <a:rPr lang="en-US" dirty="0" err="1"/>
              <a:t>Constants.punishment_factor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Task: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960" y="1825625"/>
            <a:ext cx="77580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payoffs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 </a:t>
            </a:r>
            <a:r>
              <a:rPr lang="en-US" dirty="0"/>
              <a:t>Player(</a:t>
            </a:r>
            <a:r>
              <a:rPr lang="en-US" dirty="0" err="1"/>
              <a:t>BasePlayer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dirty="0" err="1"/>
              <a:t>set_payoff</a:t>
            </a:r>
            <a:r>
              <a:rPr lang="en-US" dirty="0"/>
              <a:t>(</a:t>
            </a:r>
            <a:r>
              <a:rPr lang="en-US" dirty="0"/>
              <a:t>self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self</a:t>
            </a:r>
            <a:r>
              <a:rPr lang="en-US" dirty="0" err="1"/>
              <a:t>.payoff</a:t>
            </a:r>
            <a:r>
              <a:rPr lang="en-US" dirty="0"/>
              <a:t> = </a:t>
            </a:r>
            <a:r>
              <a:rPr lang="en-US" dirty="0" err="1"/>
              <a:t>self</a:t>
            </a:r>
            <a:r>
              <a:rPr lang="en-US" dirty="0" err="1"/>
              <a:t>.pd_payoff</a:t>
            </a:r>
            <a:r>
              <a:rPr lang="en-US" dirty="0"/>
              <a:t> - </a:t>
            </a:r>
            <a:r>
              <a:rPr lang="en-US" dirty="0" err="1"/>
              <a:t>self</a:t>
            </a:r>
            <a:r>
              <a:rPr lang="en-US" dirty="0" err="1"/>
              <a:t>.punishment_sent</a:t>
            </a:r>
            <a:r>
              <a:rPr lang="en-US" dirty="0"/>
              <a:t> - </a:t>
            </a:r>
            <a:r>
              <a:rPr lang="en-US" dirty="0" err="1"/>
              <a:t>self</a:t>
            </a:r>
            <a:r>
              <a:rPr lang="en-US" dirty="0" err="1"/>
              <a:t>.punishment_received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Task: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876" y="1716006"/>
            <a:ext cx="4639104" cy="49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9" y="0"/>
            <a:ext cx="802256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21577" y="4868562"/>
            <a:ext cx="25968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charset="0"/>
              </a:rPr>
              <a:t>Balliet</a:t>
            </a:r>
            <a:r>
              <a:rPr lang="en-US" sz="1200" dirty="0">
                <a:solidFill>
                  <a:srgbClr val="222222"/>
                </a:solidFill>
                <a:latin typeface="Arial" charset="0"/>
              </a:rPr>
              <a:t>, D., &amp; Van Lange, P. A. (2013). Trust, punishment, and cooperation across 18 societies: A meta-analysis. </a:t>
            </a:r>
            <a:r>
              <a:rPr lang="en-US" sz="1200" i="1" dirty="0">
                <a:solidFill>
                  <a:srgbClr val="222222"/>
                </a:solidFill>
                <a:latin typeface="Arial" charset="0"/>
              </a:rPr>
              <a:t>Perspectives on Psychological Science</a:t>
            </a:r>
            <a:r>
              <a:rPr lang="en-US" sz="1200" dirty="0">
                <a:solidFill>
                  <a:srgbClr val="222222"/>
                </a:solidFill>
                <a:latin typeface="Arial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Arial" charset="0"/>
              </a:rPr>
              <a:t>8</a:t>
            </a:r>
            <a:r>
              <a:rPr lang="en-US" sz="1200" dirty="0">
                <a:solidFill>
                  <a:srgbClr val="222222"/>
                </a:solidFill>
                <a:latin typeface="Arial" charset="0"/>
              </a:rPr>
              <a:t>(4), 363-379.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43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Task: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Scalable code (from 3 to 6 players)</a:t>
            </a:r>
          </a:p>
          <a:p>
            <a:r>
              <a:rPr lang="en-US" dirty="0" smtClean="0"/>
              <a:t>Getting info about punishment sent and received</a:t>
            </a:r>
          </a:p>
          <a:p>
            <a:r>
              <a:rPr lang="en-US" dirty="0" smtClean="0"/>
              <a:t>At Punishment stage show them contributions of others</a:t>
            </a:r>
          </a:p>
          <a:p>
            <a:r>
              <a:rPr lang="en-US" dirty="0" smtClean="0"/>
              <a:t>Do not let them spend more than X in total on punishment</a:t>
            </a:r>
          </a:p>
          <a:p>
            <a:r>
              <a:rPr lang="en-US" dirty="0" smtClean="0"/>
              <a:t>Leaving an option to run PGG without punishment under some treatments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7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of doing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‘normal’ oTree fields</a:t>
            </a:r>
          </a:p>
          <a:p>
            <a:r>
              <a:rPr lang="en-US" dirty="0" smtClean="0"/>
              <a:t>Using custom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getattr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setattr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need to set or get an attribute of a class (model?) you can use</a:t>
            </a:r>
          </a:p>
          <a:p>
            <a:endParaRPr lang="en-US" dirty="0"/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getattr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AttributeName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self.player.contribution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getattr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self.player,’contribution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setattr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AttributeName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Value)</a:t>
            </a:r>
          </a:p>
          <a:p>
            <a:endParaRPr lang="en-US" dirty="0"/>
          </a:p>
          <a:p>
            <a:r>
              <a:rPr lang="en-US" dirty="0" smtClean="0"/>
              <a:t>where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AttributeName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is a string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Punishment fields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4842" y="1991652"/>
            <a:ext cx="1151649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pun1, pun2, pun3, pun4, pun5, pun6 = [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models.CurrencyField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1500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)]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set_payoff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.payoff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.pd_payoff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.punishment_sent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.punishment_received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b="1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set_punishment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):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puns_sent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en-US" sz="1500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getattr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1500" b="1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'pun</a:t>
            </a:r>
            <a:r>
              <a:rPr lang="en-US" sz="1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{}'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.format(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p.id_in_group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))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.get_others_in_group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()]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.punishment_sent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500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sum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puns_sent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puns_received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= [</a:t>
            </a:r>
            <a:r>
              <a:rPr lang="en-US" sz="1500" dirty="0" err="1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getattr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(p, </a:t>
            </a:r>
            <a:r>
              <a:rPr lang="en-US" sz="1500" b="1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'pun{}'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.format(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.id_in_group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))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p </a:t>
            </a:r>
            <a:r>
              <a:rPr lang="en-US" sz="1500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in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.get_others_in_group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()]</a:t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500" dirty="0" err="1">
                <a:solidFill>
                  <a:srgbClr val="94558D"/>
                </a:solidFill>
                <a:latin typeface="Courier" charset="0"/>
                <a:ea typeface="Courier" charset="0"/>
                <a:cs typeface="Courier" charset="0"/>
              </a:rPr>
              <a:t>self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.punishment_received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500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sum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puns_received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 *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Constants.punishment_factor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500" dirty="0">
                <a:latin typeface="Courier" charset="0"/>
                <a:ea typeface="Courier" charset="0"/>
                <a:cs typeface="Courier" charset="0"/>
              </a:rPr>
            </a:br>
            <a:endParaRPr lang="en-US" sz="15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30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12055</TotalTime>
  <Words>561</Words>
  <Application>Microsoft Macintosh PowerPoint</Application>
  <PresentationFormat>Widescreen</PresentationFormat>
  <Paragraphs>136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Courier</vt:lpstr>
      <vt:lpstr>Helvetica Neue</vt:lpstr>
      <vt:lpstr>Helvetica Neue Light</vt:lpstr>
      <vt:lpstr>Helvetica Neue Medium</vt:lpstr>
      <vt:lpstr>Helvetica Neue Thin</vt:lpstr>
      <vt:lpstr>Lucida Console</vt:lpstr>
      <vt:lpstr>Arial</vt:lpstr>
      <vt:lpstr>Office Theme</vt:lpstr>
      <vt:lpstr>Advanced oTree</vt:lpstr>
      <vt:lpstr>PGG with punishment stage</vt:lpstr>
      <vt:lpstr>Our Task:</vt:lpstr>
      <vt:lpstr>Our Task:</vt:lpstr>
      <vt:lpstr>PowerPoint Presentation</vt:lpstr>
      <vt:lpstr>Our Task:</vt:lpstr>
      <vt:lpstr>Two ways of doing it</vt:lpstr>
      <vt:lpstr>getattr, setattr</vt:lpstr>
      <vt:lpstr>Punishment fields</vt:lpstr>
      <vt:lpstr>zip</vt:lpstr>
      <vt:lpstr>Punishment page</vt:lpstr>
      <vt:lpstr>Punishment tempate</vt:lpstr>
      <vt:lpstr>Extra info</vt:lpstr>
      <vt:lpstr>ForeignKey relational databases</vt:lpstr>
      <vt:lpstr>ForeignKey relational databases</vt:lpstr>
      <vt:lpstr>ForeignKey relational databases</vt:lpstr>
      <vt:lpstr>Django Database structure</vt:lpstr>
      <vt:lpstr>Django ORM</vt:lpstr>
      <vt:lpstr>Stage 1: Contribution</vt:lpstr>
      <vt:lpstr>Stage 2: Punishment</vt:lpstr>
      <vt:lpstr>a model linking senders and receivers</vt:lpstr>
      <vt:lpstr>Creating punishment records</vt:lpstr>
      <vt:lpstr>Setting max punishment payoff</vt:lpstr>
      <vt:lpstr>Formset factory</vt:lpstr>
      <vt:lpstr>formset</vt:lpstr>
      <vt:lpstr>anatomy of oTree </vt:lpstr>
      <vt:lpstr>page Punishment </vt:lpstr>
      <vt:lpstr>after everyone has made punishment decisions</vt:lpstr>
      <vt:lpstr>setting punishment</vt:lpstr>
      <vt:lpstr>setting payoffs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152</cp:revision>
  <cp:lastPrinted>2018-05-22T07:03:01Z</cp:lastPrinted>
  <dcterms:created xsi:type="dcterms:W3CDTF">2018-05-14T20:05:36Z</dcterms:created>
  <dcterms:modified xsi:type="dcterms:W3CDTF">2018-06-04T14:18:54Z</dcterms:modified>
</cp:coreProperties>
</file>